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6" r:id="rId4"/>
    <p:sldId id="267" r:id="rId5"/>
    <p:sldId id="268" r:id="rId6"/>
    <p:sldId id="260" r:id="rId7"/>
    <p:sldId id="281" r:id="rId8"/>
    <p:sldId id="261" r:id="rId9"/>
    <p:sldId id="272" r:id="rId10"/>
    <p:sldId id="273" r:id="rId11"/>
    <p:sldId id="274" r:id="rId12"/>
    <p:sldId id="275" r:id="rId13"/>
    <p:sldId id="271" r:id="rId14"/>
    <p:sldId id="263" r:id="rId15"/>
    <p:sldId id="280" r:id="rId16"/>
    <p:sldId id="264" r:id="rId17"/>
    <p:sldId id="265" r:id="rId18"/>
    <p:sldId id="283" r:id="rId19"/>
    <p:sldId id="277" r:id="rId20"/>
    <p:sldId id="278" r:id="rId21"/>
    <p:sldId id="279" r:id="rId22"/>
    <p:sldId id="284" r:id="rId23"/>
    <p:sldId id="286" r:id="rId24"/>
    <p:sldId id="287" r:id="rId25"/>
    <p:sldId id="288" r:id="rId26"/>
    <p:sldId id="297" r:id="rId27"/>
    <p:sldId id="290" r:id="rId28"/>
    <p:sldId id="291" r:id="rId29"/>
    <p:sldId id="300" r:id="rId30"/>
    <p:sldId id="301" r:id="rId31"/>
    <p:sldId id="302" r:id="rId32"/>
    <p:sldId id="303" r:id="rId33"/>
    <p:sldId id="298" r:id="rId34"/>
    <p:sldId id="299" r:id="rId35"/>
    <p:sldId id="294" r:id="rId36"/>
    <p:sldId id="305" r:id="rId37"/>
    <p:sldId id="25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Tehnologija zavarivanja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</a:t>
            </a:r>
            <a:r>
              <a:rPr lang="sr-Latn-CS" dirty="0" smtClean="0"/>
              <a:t>Geometrija čela alata: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19213"/>
            <a:ext cx="3124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19213"/>
            <a:ext cx="3124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029200"/>
            <a:ext cx="58340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3263900"/>
            <a:ext cx="3200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u="sng" dirty="0" smtClean="0"/>
              <a:t>Osa alata</a:t>
            </a:r>
            <a:r>
              <a:rPr lang="en-US" dirty="0" smtClean="0"/>
              <a:t>:</a:t>
            </a: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sr-Latn-CS" dirty="0" smtClean="0"/>
              <a:t>Vertikalna   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sr-Latn-CS" dirty="0" smtClean="0"/>
              <a:t>Zakošena pod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/>
              <a:t>	malim uglom (2-3</a:t>
            </a:r>
            <a:r>
              <a:rPr lang="sr-Latn-CS" baseline="30000" dirty="0" smtClean="0"/>
              <a:t>o</a:t>
            </a:r>
            <a:r>
              <a:rPr lang="sr-Latn-CS" dirty="0" smtClean="0"/>
              <a:t>)</a:t>
            </a:r>
            <a:endParaRPr lang="sr-Latn-C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1752600"/>
            <a:ext cx="4114800" cy="4648200"/>
            <a:chOff x="5029200" y="1752600"/>
            <a:chExt cx="4114800" cy="4648200"/>
          </a:xfrm>
        </p:grpSpPr>
        <p:pic>
          <p:nvPicPr>
            <p:cNvPr id="133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752600"/>
              <a:ext cx="365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4191000"/>
              <a:ext cx="36576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029200" y="39624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1400" y="40386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667000" y="2743200"/>
            <a:ext cx="2667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41148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r-Latn-CS" u="sng" dirty="0" smtClean="0"/>
              <a:t>Brzina obrtanja alata i brzina zavarivanja</a:t>
            </a:r>
            <a:r>
              <a:rPr lang="en-US" u="sng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Parametri imaju različite vrednosti za različite osnovne materijale: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43980"/>
            <a:ext cx="5943600" cy="25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Mikrostruktura zavarenog spoja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AutoShape 2" descr="http://www.simtech.a-star.edu.sg/media/41288/friction_stir_welding_1_655x252_494x190.jpg"/>
          <p:cNvSpPr>
            <a:spLocks noChangeAspect="1" noChangeArrowheads="1"/>
          </p:cNvSpPr>
          <p:nvPr/>
        </p:nvSpPr>
        <p:spPr bwMode="auto">
          <a:xfrm>
            <a:off x="155575" y="-868363"/>
            <a:ext cx="47053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11200" y="1371600"/>
            <a:ext cx="774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810000" y="27543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grumen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572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7467600" y="12954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943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752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" y="4343400"/>
            <a:ext cx="7772400" cy="1828800"/>
            <a:chOff x="762000" y="4343400"/>
            <a:chExt cx="6934200" cy="1676400"/>
          </a:xfrm>
        </p:grpSpPr>
        <p:pic>
          <p:nvPicPr>
            <p:cNvPr id="820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191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18288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59436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3962400" y="4800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šav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tvrdoće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zavarenog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86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32859"/>
            <a:ext cx="5105400" cy="34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02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AA2024</a:t>
            </a:r>
            <a:r>
              <a:rPr lang="sr-Latn-CS" dirty="0" smtClean="0"/>
              <a:t> (Al-Cu)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</a:t>
            </a:r>
            <a:r>
              <a:rPr lang="sr-Latn-CS" dirty="0" smtClean="0"/>
              <a:t>5052 (Al-Mg)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sr-Latn-CS" u="sng" dirty="0" smtClean="0"/>
              <a:t>Vrste šavova</a:t>
            </a:r>
            <a:r>
              <a:rPr lang="en-US" dirty="0" smtClean="0"/>
              <a:t>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6113" y="1219200"/>
            <a:ext cx="7888287" cy="5410200"/>
            <a:chOff x="0" y="1676400"/>
            <a:chExt cx="6288578" cy="4267200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76400"/>
              <a:ext cx="6288578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10001" y="4419779"/>
              <a:ext cx="4800277" cy="304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Prednosti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postupcima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sr-Latn-CS" dirty="0" smtClean="0"/>
              <a:t> </a:t>
            </a:r>
            <a:r>
              <a:rPr lang="en-US" dirty="0" err="1" smtClean="0"/>
              <a:t>zavarljivi</a:t>
            </a:r>
            <a:r>
              <a:rPr lang="sr-Latn-CS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Al-Cu (</a:t>
            </a:r>
            <a:r>
              <a:rPr lang="en-US" dirty="0" err="1" smtClean="0"/>
              <a:t>duraluminijum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Al-Zn-Mg</a:t>
            </a:r>
            <a:r>
              <a:rPr lang="sr-Latn-CS" dirty="0" smtClean="0"/>
              <a:t>, odnosno raznorodnih materijala (Al sa Mg, Al sa Cu...)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Ušteda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Nepotrebna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sr-Latn-CS" dirty="0" smtClean="0"/>
              <a:t> i</a:t>
            </a:r>
            <a:r>
              <a:rPr lang="en-US" dirty="0" smtClean="0"/>
              <a:t> </a:t>
            </a:r>
            <a:r>
              <a:rPr lang="sr-Latn-CS" dirty="0" smtClean="0"/>
              <a:t>dodatni materijal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postizanja</a:t>
            </a:r>
            <a:r>
              <a:rPr lang="en-U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 smtClean="0"/>
              <a:t>čvrstoće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tunela</a:t>
            </a:r>
            <a:r>
              <a:rPr lang="en-US" dirty="0" smtClean="0"/>
              <a:t> (</a:t>
            </a:r>
            <a:r>
              <a:rPr lang="en-US" dirty="0" err="1" smtClean="0"/>
              <a:t>kanala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površinske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Nedostaci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Izlazna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preciznom</a:t>
            </a:r>
            <a:r>
              <a:rPr lang="en-US" dirty="0" smtClean="0"/>
              <a:t> </a:t>
            </a:r>
            <a:r>
              <a:rPr lang="en-US" dirty="0" err="1" smtClean="0"/>
              <a:t>obradom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čišćenje</a:t>
            </a:r>
            <a:r>
              <a:rPr lang="en-US" dirty="0" smtClean="0"/>
              <a:t> </a:t>
            </a:r>
            <a:r>
              <a:rPr lang="en-US" dirty="0" err="1" smtClean="0"/>
              <a:t>alata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nalepa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fleksibilan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postupaka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el.lukom</a:t>
            </a:r>
            <a:r>
              <a:rPr lang="en-US" dirty="0" smtClean="0"/>
              <a:t> (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prenosan</a:t>
            </a:r>
            <a:r>
              <a:rPr lang="en-US" dirty="0" smtClean="0"/>
              <a:t> </a:t>
            </a:r>
            <a:r>
              <a:rPr lang="en-US" dirty="0" err="1" smtClean="0"/>
              <a:t>uređaj</a:t>
            </a:r>
            <a:r>
              <a:rPr lang="en-US" dirty="0" smtClean="0"/>
              <a:t>, </a:t>
            </a: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pozicioniranje</a:t>
            </a:r>
            <a:r>
              <a:rPr lang="en-US" dirty="0" smtClean="0"/>
              <a:t>,…)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763" y="1143000"/>
            <a:ext cx="40084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5113" y="3733800"/>
            <a:ext cx="50688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3375" y="5462954"/>
            <a:ext cx="3400425" cy="13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762000"/>
            <a:ext cx="4572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3317107"/>
            <a:ext cx="3352800" cy="21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/>
              <a:t>Primena</a:t>
            </a:r>
            <a:r>
              <a:rPr lang="en-US" sz="2400" dirty="0" smtClean="0"/>
              <a:t>: </a:t>
            </a:r>
            <a:r>
              <a:rPr lang="sr-Latn-CS" sz="2400" dirty="0" smtClean="0"/>
              <a:t>železnica</a:t>
            </a:r>
            <a:r>
              <a:rPr lang="en-US" sz="2400" dirty="0" smtClean="0"/>
              <a:t>, </a:t>
            </a:r>
            <a:r>
              <a:rPr lang="en-US" sz="2400" dirty="0" err="1" smtClean="0"/>
              <a:t>brodogradnja</a:t>
            </a:r>
            <a:r>
              <a:rPr lang="en-US" sz="2400" dirty="0" smtClean="0"/>
              <a:t>, </a:t>
            </a:r>
            <a:r>
              <a:rPr lang="en-US" sz="2400" dirty="0" err="1" smtClean="0"/>
              <a:t>raketna</a:t>
            </a:r>
            <a:r>
              <a:rPr lang="en-US" sz="2400" dirty="0" smtClean="0"/>
              <a:t> </a:t>
            </a:r>
            <a:r>
              <a:rPr lang="en-US" sz="2400" dirty="0" err="1" smtClean="0"/>
              <a:t>tehnika</a:t>
            </a:r>
            <a:r>
              <a:rPr lang="en-US" sz="2400" dirty="0" smtClean="0"/>
              <a:t>, </a:t>
            </a:r>
            <a:r>
              <a:rPr lang="en-US" sz="2400" dirty="0" err="1" smtClean="0"/>
              <a:t>avio-industrija</a:t>
            </a:r>
            <a:r>
              <a:rPr lang="en-US" sz="2400" dirty="0" smtClean="0"/>
              <a:t>, </a:t>
            </a:r>
            <a:r>
              <a:rPr lang="en-US" sz="2400" dirty="0" err="1" smtClean="0"/>
              <a:t>itd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3350"/>
            <a:ext cx="54864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76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49663"/>
            <a:ext cx="41910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Specijalni</a:t>
            </a:r>
            <a:r>
              <a:rPr lang="en-US" dirty="0" smtClean="0"/>
              <a:t> </a:t>
            </a:r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Trenjem</a:t>
            </a:r>
            <a:endParaRPr lang="en-US" dirty="0" smtClean="0"/>
          </a:p>
          <a:p>
            <a:r>
              <a:rPr lang="en-US" dirty="0" err="1" smtClean="0"/>
              <a:t>Kovačko</a:t>
            </a:r>
            <a:endParaRPr lang="en-US" dirty="0" smtClean="0"/>
          </a:p>
          <a:p>
            <a:r>
              <a:rPr lang="en-US" dirty="0" smtClean="0"/>
              <a:t>Pod </a:t>
            </a:r>
            <a:r>
              <a:rPr lang="en-US" dirty="0" err="1" smtClean="0"/>
              <a:t>troskom</a:t>
            </a:r>
            <a:endParaRPr lang="en-US" dirty="0" smtClean="0"/>
          </a:p>
          <a:p>
            <a:r>
              <a:rPr lang="en-US" dirty="0" err="1" smtClean="0"/>
              <a:t>Aluminotermijsko</a:t>
            </a:r>
            <a:endParaRPr lang="en-US" dirty="0" smtClean="0"/>
          </a:p>
          <a:p>
            <a:r>
              <a:rPr lang="en-US" dirty="0" err="1" smtClean="0"/>
              <a:t>Livačko</a:t>
            </a:r>
            <a:endParaRPr lang="en-US" dirty="0" smtClean="0"/>
          </a:p>
          <a:p>
            <a:r>
              <a:rPr lang="en-US" dirty="0" err="1" smtClean="0"/>
              <a:t>Električnom</a:t>
            </a:r>
            <a:r>
              <a:rPr lang="en-US" dirty="0" smtClean="0"/>
              <a:t> </a:t>
            </a:r>
            <a:r>
              <a:rPr lang="en-US" dirty="0" err="1" smtClean="0"/>
              <a:t>indukcijom</a:t>
            </a:r>
            <a:endParaRPr lang="en-US" dirty="0" smtClean="0"/>
          </a:p>
          <a:p>
            <a:r>
              <a:rPr lang="en-US" dirty="0" err="1" smtClean="0"/>
              <a:t>Plazmom</a:t>
            </a:r>
            <a:endParaRPr lang="en-US" dirty="0" smtClean="0"/>
          </a:p>
          <a:p>
            <a:r>
              <a:rPr lang="en-US" dirty="0" err="1" smtClean="0"/>
              <a:t>Ultrazvukom</a:t>
            </a:r>
            <a:endParaRPr lang="en-US" dirty="0" smtClean="0"/>
          </a:p>
          <a:p>
            <a:r>
              <a:rPr lang="en-US" dirty="0" err="1" smtClean="0"/>
              <a:t>Laserom</a:t>
            </a:r>
            <a:endParaRPr lang="en-US" dirty="0" smtClean="0"/>
          </a:p>
          <a:p>
            <a:r>
              <a:rPr lang="en-US" dirty="0" err="1" smtClean="0"/>
              <a:t>Elektronskim</a:t>
            </a:r>
            <a:r>
              <a:rPr lang="en-US" dirty="0" smtClean="0"/>
              <a:t> </a:t>
            </a:r>
            <a:r>
              <a:rPr lang="en-US" dirty="0" err="1" smtClean="0"/>
              <a:t>snopom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143000"/>
            <a:ext cx="8934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286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8238" y="228600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9257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0"/>
            <a:ext cx="29257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8238" y="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376488"/>
            <a:ext cx="292576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622800"/>
            <a:ext cx="29257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24200" y="4648200"/>
            <a:ext cx="2925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18238" y="4729163"/>
            <a:ext cx="292576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2400" u="sng" dirty="0" err="1" smtClean="0"/>
              <a:t>Izrada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tunela</a:t>
            </a:r>
            <a:r>
              <a:rPr lang="en-US" sz="2400" u="sng" dirty="0" smtClean="0"/>
              <a:t> (</a:t>
            </a:r>
            <a:r>
              <a:rPr lang="en-US" sz="2400" u="sng" dirty="0" err="1" smtClean="0"/>
              <a:t>kanala</a:t>
            </a:r>
            <a:r>
              <a:rPr lang="en-US" sz="2400" u="sng" dirty="0" smtClean="0"/>
              <a:t>) </a:t>
            </a:r>
            <a:r>
              <a:rPr lang="en-US" sz="2400" u="sng" dirty="0" err="1" smtClean="0"/>
              <a:t>ili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površinska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obrada</a:t>
            </a:r>
            <a:endParaRPr 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524000"/>
            <a:ext cx="2874108" cy="40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04764"/>
            <a:ext cx="3200400" cy="235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5638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Tuneli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uvođenje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alata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livenje</a:t>
            </a:r>
            <a:r>
              <a:rPr lang="en-US" dirty="0" smtClean="0"/>
              <a:t> pod </a:t>
            </a:r>
            <a:r>
              <a:rPr lang="en-US" dirty="0" err="1" smtClean="0"/>
              <a:t>pritiskom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brizganje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8382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u="sng" dirty="0" err="1" smtClean="0"/>
              <a:t>usitnjavanja</a:t>
            </a:r>
            <a:r>
              <a:rPr lang="en-US" u="sng" dirty="0" smtClean="0"/>
              <a:t> </a:t>
            </a:r>
            <a:r>
              <a:rPr lang="en-US" u="sng" dirty="0" err="1" smtClean="0"/>
              <a:t>strukture</a:t>
            </a:r>
            <a:r>
              <a:rPr lang="en-US" u="sng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u="sng" dirty="0" err="1" smtClean="0"/>
              <a:t>unošenje</a:t>
            </a:r>
            <a:r>
              <a:rPr lang="en-US" u="sng" dirty="0" smtClean="0"/>
              <a:t> </a:t>
            </a:r>
            <a:r>
              <a:rPr lang="en-US" u="sng" dirty="0" err="1" smtClean="0"/>
              <a:t>čestica</a:t>
            </a:r>
            <a:r>
              <a:rPr lang="en-US" u="sng" dirty="0" smtClean="0"/>
              <a:t> u </a:t>
            </a:r>
            <a:r>
              <a:rPr lang="en-US" u="sng" dirty="0" err="1" smtClean="0"/>
              <a:t>površinu</a:t>
            </a:r>
            <a:r>
              <a:rPr lang="en-US" u="sng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povećanja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habanje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čestice</a:t>
            </a:r>
            <a:r>
              <a:rPr lang="en-US" dirty="0" smtClean="0"/>
              <a:t> </a:t>
            </a:r>
            <a:r>
              <a:rPr lang="en-US" dirty="0" err="1" smtClean="0"/>
              <a:t>postavljaju</a:t>
            </a:r>
            <a:r>
              <a:rPr lang="en-US" dirty="0" smtClean="0"/>
              <a:t> u </a:t>
            </a:r>
            <a:r>
              <a:rPr lang="en-US" u="sng" dirty="0" err="1" smtClean="0"/>
              <a:t>prethodno</a:t>
            </a:r>
            <a:r>
              <a:rPr lang="en-US" u="sng" dirty="0" smtClean="0"/>
              <a:t> </a:t>
            </a:r>
            <a:r>
              <a:rPr lang="en-US" u="sng" dirty="0" err="1" smtClean="0"/>
              <a:t>izrađene</a:t>
            </a:r>
            <a:r>
              <a:rPr lang="en-US" u="sng" dirty="0" smtClean="0"/>
              <a:t> </a:t>
            </a:r>
            <a:r>
              <a:rPr lang="en-US" u="sng" dirty="0" err="1" smtClean="0"/>
              <a:t>kanale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11" name="Right Arrow 10"/>
          <p:cNvSpPr/>
          <p:nvPr/>
        </p:nvSpPr>
        <p:spPr>
          <a:xfrm rot="2998836">
            <a:off x="4124340" y="894456"/>
            <a:ext cx="670057" cy="2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6279055">
            <a:off x="1917235" y="947755"/>
            <a:ext cx="685524" cy="390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20794" y="3199606"/>
            <a:ext cx="2590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076700" y="1562100"/>
            <a:ext cx="990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grayscl/>
            <a:lum bright="30000" contrast="-20000"/>
          </a:blip>
          <a:srcRect/>
          <a:stretch>
            <a:fillRect/>
          </a:stretch>
        </p:blipFill>
        <p:spPr bwMode="auto">
          <a:xfrm>
            <a:off x="2971800" y="2286000"/>
            <a:ext cx="5548872" cy="21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Kovačko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Najstariji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pritiskom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uopšte</a:t>
            </a:r>
            <a:endParaRPr lang="en-US" dirty="0" smtClean="0"/>
          </a:p>
          <a:p>
            <a:r>
              <a:rPr lang="en-US" dirty="0" err="1" smtClean="0"/>
              <a:t>Zagrevanje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1100-1300</a:t>
            </a:r>
            <a:r>
              <a:rPr lang="en-US" baseline="30000" dirty="0" smtClean="0"/>
              <a:t>o</a:t>
            </a:r>
            <a:r>
              <a:rPr lang="en-US" dirty="0" smtClean="0"/>
              <a:t>C (u </a:t>
            </a:r>
            <a:r>
              <a:rPr lang="en-US" dirty="0" err="1" smtClean="0"/>
              <a:t>peći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gorionikom</a:t>
            </a:r>
            <a:r>
              <a:rPr lang="en-US" dirty="0" smtClean="0"/>
              <a:t>) a </a:t>
            </a:r>
            <a:r>
              <a:rPr lang="en-US" dirty="0" err="1" smtClean="0"/>
              <a:t>zatim</a:t>
            </a:r>
            <a:r>
              <a:rPr lang="en-US" dirty="0" smtClean="0"/>
              <a:t> </a:t>
            </a:r>
            <a:r>
              <a:rPr lang="en-US" dirty="0" err="1" smtClean="0"/>
              <a:t>kovanje</a:t>
            </a:r>
            <a:r>
              <a:rPr lang="en-US" dirty="0" smtClean="0"/>
              <a:t> (</a:t>
            </a:r>
            <a:r>
              <a:rPr lang="en-US" dirty="0" err="1" smtClean="0"/>
              <a:t>ručno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mašinski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Dobra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do 0,7% C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niskougljeničnih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 smtClean="0"/>
          </a:p>
          <a:p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postići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veću</a:t>
            </a:r>
            <a:r>
              <a:rPr lang="en-US" dirty="0" smtClean="0"/>
              <a:t> </a:t>
            </a:r>
            <a:r>
              <a:rPr lang="en-US" dirty="0" err="1" smtClean="0"/>
              <a:t>površinu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Nedostatak</a:t>
            </a:r>
            <a:r>
              <a:rPr lang="en-US" dirty="0" smtClean="0"/>
              <a:t> – mala </a:t>
            </a:r>
            <a:r>
              <a:rPr lang="en-US" dirty="0" err="1" smtClean="0"/>
              <a:t>produktivnost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pod </a:t>
            </a:r>
            <a:r>
              <a:rPr lang="en-US" dirty="0" err="1" smtClean="0"/>
              <a:t>troskom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Zavarivanje</a:t>
            </a:r>
            <a:r>
              <a:rPr lang="en-US" sz="2800" dirty="0" smtClean="0"/>
              <a:t> </a:t>
            </a:r>
            <a:r>
              <a:rPr lang="en-US" sz="2800" dirty="0" err="1" smtClean="0"/>
              <a:t>masivnih</a:t>
            </a:r>
            <a:r>
              <a:rPr lang="en-US" sz="2800" dirty="0" smtClean="0"/>
              <a:t> </a:t>
            </a:r>
            <a:r>
              <a:rPr lang="en-US" sz="2800" dirty="0" err="1" smtClean="0"/>
              <a:t>elemenata</a:t>
            </a:r>
            <a:r>
              <a:rPr lang="en-US" sz="2800" dirty="0" smtClean="0"/>
              <a:t> u </a:t>
            </a:r>
            <a:r>
              <a:rPr lang="en-US" sz="2800" dirty="0" err="1" smtClean="0"/>
              <a:t>vertikalnom</a:t>
            </a:r>
            <a:r>
              <a:rPr lang="en-US" sz="2800" dirty="0" smtClean="0"/>
              <a:t> </a:t>
            </a:r>
            <a:r>
              <a:rPr lang="en-US" sz="2800" dirty="0" err="1" smtClean="0"/>
              <a:t>položaju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Elektrodna</a:t>
            </a:r>
            <a:r>
              <a:rPr lang="en-US" sz="2800" dirty="0" smtClean="0"/>
              <a:t> </a:t>
            </a:r>
            <a:r>
              <a:rPr lang="en-US" sz="2800" dirty="0" err="1" smtClean="0"/>
              <a:t>žica</a:t>
            </a:r>
            <a:r>
              <a:rPr lang="en-US" sz="2800" dirty="0" smtClean="0"/>
              <a:t> se </a:t>
            </a:r>
            <a:r>
              <a:rPr lang="en-US" sz="2800" dirty="0" err="1" smtClean="0"/>
              <a:t>dodaje</a:t>
            </a:r>
            <a:r>
              <a:rPr lang="en-US" sz="2800" dirty="0" smtClean="0"/>
              <a:t> </a:t>
            </a:r>
            <a:r>
              <a:rPr lang="en-US" sz="2800" dirty="0" err="1" smtClean="0"/>
              <a:t>kroz</a:t>
            </a:r>
            <a:r>
              <a:rPr lang="en-US" sz="2800" dirty="0" smtClean="0"/>
              <a:t> </a:t>
            </a:r>
            <a:r>
              <a:rPr lang="en-US" sz="2800" dirty="0" err="1" smtClean="0"/>
              <a:t>trosku</a:t>
            </a:r>
            <a:r>
              <a:rPr lang="en-US" sz="2800" dirty="0" smtClean="0"/>
              <a:t> (</a:t>
            </a:r>
            <a:r>
              <a:rPr lang="en-US" sz="2800" dirty="0" err="1" smtClean="0"/>
              <a:t>dobijenu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praha</a:t>
            </a:r>
            <a:r>
              <a:rPr lang="en-US" sz="2800" dirty="0" smtClean="0"/>
              <a:t>)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popunjava</a:t>
            </a:r>
            <a:r>
              <a:rPr lang="en-US" sz="2800" dirty="0" smtClean="0"/>
              <a:t> se </a:t>
            </a:r>
            <a:r>
              <a:rPr lang="en-US" sz="2800" dirty="0" err="1" smtClean="0"/>
              <a:t>razmak</a:t>
            </a:r>
            <a:r>
              <a:rPr lang="en-US" sz="2800" dirty="0" smtClean="0"/>
              <a:t> </a:t>
            </a:r>
            <a:r>
              <a:rPr lang="en-US" sz="2800" dirty="0" err="1" smtClean="0"/>
              <a:t>između</a:t>
            </a:r>
            <a:r>
              <a:rPr lang="en-US" sz="2800" dirty="0" smtClean="0"/>
              <a:t> </a:t>
            </a:r>
            <a:r>
              <a:rPr lang="en-US" sz="2800" dirty="0" err="1" smtClean="0"/>
              <a:t>elemenata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247515" y="3668802"/>
            <a:ext cx="4500241" cy="31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93459"/>
            <a:ext cx="4267200" cy="30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3657600"/>
            <a:ext cx="4400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399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Potrebni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ograničavači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donje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bočnih</a:t>
            </a:r>
            <a:r>
              <a:rPr lang="en-US" dirty="0" smtClean="0"/>
              <a:t> </a:t>
            </a:r>
            <a:r>
              <a:rPr lang="en-US" dirty="0" err="1" smtClean="0"/>
              <a:t>trana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rastop</a:t>
            </a:r>
            <a:r>
              <a:rPr lang="en-US" dirty="0" smtClean="0"/>
              <a:t> ne bi </a:t>
            </a:r>
            <a:r>
              <a:rPr lang="en-US" dirty="0" err="1" smtClean="0"/>
              <a:t>iscureo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15-30x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utrošak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EPP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tečnim</a:t>
            </a:r>
            <a:r>
              <a:rPr lang="en-US" dirty="0" smtClean="0"/>
              <a:t> </a:t>
            </a:r>
            <a:r>
              <a:rPr lang="en-US" dirty="0" err="1" smtClean="0"/>
              <a:t>hlađenjem</a:t>
            </a:r>
            <a:r>
              <a:rPr lang="en-US" dirty="0" smtClean="0"/>
              <a:t> </a:t>
            </a:r>
            <a:r>
              <a:rPr lang="en-US" dirty="0" err="1" smtClean="0"/>
              <a:t>ograničavača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Obavezna</a:t>
            </a:r>
            <a:r>
              <a:rPr lang="en-US" dirty="0" smtClean="0"/>
              <a:t> </a:t>
            </a:r>
            <a:r>
              <a:rPr lang="en-US" dirty="0" err="1" smtClean="0"/>
              <a:t>normalizacija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nepovoljne</a:t>
            </a:r>
            <a:r>
              <a:rPr lang="en-US" dirty="0" smtClean="0"/>
              <a:t> </a:t>
            </a:r>
            <a:r>
              <a:rPr lang="en-US" dirty="0" err="1" smtClean="0"/>
              <a:t>livene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strukture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je </a:t>
            </a:r>
            <a:r>
              <a:rPr lang="en-US" dirty="0" err="1" smtClean="0"/>
              <a:t>egzotermna</a:t>
            </a:r>
            <a:r>
              <a:rPr lang="en-US" dirty="0" smtClean="0"/>
              <a:t> </a:t>
            </a:r>
            <a:r>
              <a:rPr lang="en-US" dirty="0" err="1" smtClean="0"/>
              <a:t>reakcija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Al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fero-feri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 (Fe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formuli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postupka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Sa </a:t>
            </a:r>
            <a:r>
              <a:rPr lang="en-US" dirty="0" err="1" smtClean="0"/>
              <a:t>pritiskom</a:t>
            </a:r>
            <a:r>
              <a:rPr lang="en-US" dirty="0" smtClean="0"/>
              <a:t> (</a:t>
            </a:r>
            <a:r>
              <a:rPr lang="en-US" dirty="0" err="1" smtClean="0"/>
              <a:t>prvo</a:t>
            </a:r>
            <a:r>
              <a:rPr lang="en-US" dirty="0" smtClean="0"/>
              <a:t> se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sipa</a:t>
            </a:r>
            <a:r>
              <a:rPr lang="en-US" dirty="0" smtClean="0"/>
              <a:t> </a:t>
            </a:r>
            <a:r>
              <a:rPr lang="en-US" dirty="0" err="1" smtClean="0"/>
              <a:t>troska</a:t>
            </a:r>
            <a:r>
              <a:rPr lang="en-US" dirty="0" smtClean="0"/>
              <a:t>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), a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tečni</a:t>
            </a:r>
            <a:r>
              <a:rPr lang="en-US" dirty="0" smtClean="0"/>
              <a:t> metal (</a:t>
            </a:r>
            <a:r>
              <a:rPr lang="en-US" dirty="0" smtClean="0"/>
              <a:t>F</a:t>
            </a:r>
            <a:r>
              <a:rPr lang="en-US" dirty="0" smtClean="0"/>
              <a:t>e)</a:t>
            </a:r>
          </a:p>
          <a:p>
            <a:pPr marL="514350" indent="-514350">
              <a:buNone/>
            </a:pPr>
            <a:r>
              <a:rPr lang="en-US" dirty="0" smtClean="0"/>
              <a:t>2.    Sa </a:t>
            </a:r>
            <a:r>
              <a:rPr lang="en-US" dirty="0" err="1" smtClean="0"/>
              <a:t>topljenjem</a:t>
            </a:r>
            <a:r>
              <a:rPr lang="en-US" dirty="0" smtClean="0"/>
              <a:t> (</a:t>
            </a:r>
            <a:r>
              <a:rPr lang="en-US" dirty="0" err="1" smtClean="0"/>
              <a:t>prvo</a:t>
            </a:r>
            <a:r>
              <a:rPr lang="en-US" dirty="0" smtClean="0"/>
              <a:t> se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dno</a:t>
            </a:r>
            <a:r>
              <a:rPr lang="en-US" dirty="0" smtClean="0"/>
              <a:t> </a:t>
            </a:r>
            <a:r>
              <a:rPr lang="en-US" dirty="0" err="1" smtClean="0"/>
              <a:t>sipa</a:t>
            </a:r>
            <a:r>
              <a:rPr lang="en-US" dirty="0" smtClean="0"/>
              <a:t> </a:t>
            </a:r>
            <a:r>
              <a:rPr lang="en-US" dirty="0" err="1" smtClean="0"/>
              <a:t>tečni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/>
              <a:t>metal, a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troska</a:t>
            </a:r>
            <a:r>
              <a:rPr lang="en-US" dirty="0" smtClean="0"/>
              <a:t>)-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pogodno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terenski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*</a:t>
            </a:r>
            <a:r>
              <a:rPr lang="en-US" u="sng" dirty="0" err="1" smtClean="0"/>
              <a:t>N</a:t>
            </a:r>
            <a:r>
              <a:rPr lang="en-US" u="sng" dirty="0" err="1" smtClean="0"/>
              <a:t>amena</a:t>
            </a:r>
            <a:r>
              <a:rPr lang="en-US" dirty="0" smtClean="0"/>
              <a:t>: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šina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Aluminotermijsko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5051" t="54167" r="30893" b="42708"/>
          <a:stretch>
            <a:fillRect/>
          </a:stretch>
        </p:blipFill>
        <p:spPr bwMode="auto">
          <a:xfrm>
            <a:off x="762000" y="2286000"/>
            <a:ext cx="3886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46486" t="27083" r="23646" b="18750"/>
          <a:stretch>
            <a:fillRect/>
          </a:stretch>
        </p:blipFill>
        <p:spPr bwMode="auto">
          <a:xfrm>
            <a:off x="4724400" y="2351741"/>
            <a:ext cx="4419600" cy="450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Livačko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livenja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zavaruju</a:t>
            </a:r>
            <a:r>
              <a:rPr lang="en-US" dirty="0" smtClean="0"/>
              <a:t> se </a:t>
            </a:r>
            <a:r>
              <a:rPr lang="en-US" dirty="0" err="1" smtClean="0"/>
              <a:t>obuhvate</a:t>
            </a:r>
            <a:r>
              <a:rPr lang="en-US" dirty="0" smtClean="0"/>
              <a:t> </a:t>
            </a:r>
            <a:r>
              <a:rPr lang="en-US" dirty="0" err="1" smtClean="0"/>
              <a:t>kalupom</a:t>
            </a:r>
            <a:r>
              <a:rPr lang="en-US" dirty="0" smtClean="0"/>
              <a:t> (</a:t>
            </a:r>
            <a:r>
              <a:rPr lang="en-US" dirty="0" err="1" smtClean="0"/>
              <a:t>čelik</a:t>
            </a:r>
            <a:r>
              <a:rPr lang="en-US" dirty="0" smtClean="0"/>
              <a:t>, </a:t>
            </a:r>
            <a:r>
              <a:rPr lang="en-US" dirty="0" err="1" smtClean="0"/>
              <a:t>liv.gvožđe</a:t>
            </a:r>
            <a:r>
              <a:rPr lang="en-US" dirty="0" smtClean="0"/>
              <a:t>, Cu, Ag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peska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školjka-pesak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smola</a:t>
            </a:r>
            <a:r>
              <a:rPr lang="en-US" dirty="0" smtClean="0"/>
              <a:t>; Al-</a:t>
            </a:r>
            <a:r>
              <a:rPr lang="en-US" dirty="0" err="1" smtClean="0"/>
              <a:t>čelični</a:t>
            </a:r>
            <a:r>
              <a:rPr lang="en-US" dirty="0" smtClean="0"/>
              <a:t> </a:t>
            </a:r>
            <a:r>
              <a:rPr lang="en-US" dirty="0" err="1" smtClean="0"/>
              <a:t>kalup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kalup</a:t>
            </a:r>
            <a:r>
              <a:rPr lang="en-US" dirty="0" smtClean="0"/>
              <a:t> se </a:t>
            </a:r>
            <a:r>
              <a:rPr lang="en-US" dirty="0" err="1" smtClean="0"/>
              <a:t>sipa</a:t>
            </a:r>
            <a:r>
              <a:rPr lang="en-US" dirty="0" smtClean="0"/>
              <a:t> </a:t>
            </a:r>
            <a:r>
              <a:rPr lang="en-US" dirty="0" err="1" smtClean="0"/>
              <a:t>istopljeni</a:t>
            </a:r>
            <a:r>
              <a:rPr lang="en-US" dirty="0" smtClean="0"/>
              <a:t> metal</a:t>
            </a:r>
          </a:p>
          <a:p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reparacije</a:t>
            </a:r>
            <a:r>
              <a:rPr lang="en-US" dirty="0" smtClean="0"/>
              <a:t> (</a:t>
            </a:r>
            <a:r>
              <a:rPr lang="en-US" dirty="0" err="1" smtClean="0"/>
              <a:t>sivi</a:t>
            </a:r>
            <a:r>
              <a:rPr lang="en-US" dirty="0" smtClean="0"/>
              <a:t> </a:t>
            </a:r>
            <a:r>
              <a:rPr lang="en-US" dirty="0" err="1" smtClean="0"/>
              <a:t>liv</a:t>
            </a:r>
            <a:r>
              <a:rPr lang="en-US" dirty="0" smtClean="0"/>
              <a:t>), </a:t>
            </a:r>
            <a:r>
              <a:rPr lang="en-US" dirty="0" err="1" smtClean="0"/>
              <a:t>primena</a:t>
            </a:r>
            <a:r>
              <a:rPr lang="en-US" dirty="0" smtClean="0"/>
              <a:t> u </a:t>
            </a:r>
            <a:r>
              <a:rPr lang="en-US" dirty="0" err="1" smtClean="0"/>
              <a:t>zlatarstvu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električnom</a:t>
            </a:r>
            <a:r>
              <a:rPr lang="en-US" dirty="0" smtClean="0"/>
              <a:t> </a:t>
            </a:r>
            <a:r>
              <a:rPr lang="en-US" dirty="0" err="1" smtClean="0"/>
              <a:t>indukcijom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induktor</a:t>
            </a:r>
            <a:r>
              <a:rPr lang="en-US" dirty="0" smtClean="0"/>
              <a:t> </a:t>
            </a:r>
            <a:r>
              <a:rPr lang="en-US" dirty="0" err="1" smtClean="0"/>
              <a:t>protiče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visoke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, a u </a:t>
            </a:r>
            <a:r>
              <a:rPr lang="en-US" dirty="0" err="1" smtClean="0"/>
              <a:t>osnovnom</a:t>
            </a:r>
            <a:r>
              <a:rPr lang="en-US" dirty="0" smtClean="0"/>
              <a:t> </a:t>
            </a:r>
            <a:r>
              <a:rPr lang="en-US" dirty="0" err="1" smtClean="0"/>
              <a:t>materijalu</a:t>
            </a:r>
            <a:r>
              <a:rPr lang="en-US" dirty="0" smtClean="0"/>
              <a:t> se </a:t>
            </a:r>
            <a:r>
              <a:rPr lang="en-US" dirty="0" err="1" smtClean="0"/>
              <a:t>indukuje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utiče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zagrevanje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Zagrevanje</a:t>
            </a:r>
            <a:r>
              <a:rPr lang="en-US" dirty="0" smtClean="0"/>
              <a:t> se </a:t>
            </a:r>
            <a:r>
              <a:rPr lang="en-US" dirty="0" err="1" smtClean="0"/>
              <a:t>kombinuje</a:t>
            </a:r>
            <a:r>
              <a:rPr lang="en-US" dirty="0" smtClean="0"/>
              <a:t>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pritiska</a:t>
            </a:r>
            <a:r>
              <a:rPr lang="en-US" dirty="0" smtClean="0"/>
              <a:t>,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posredstvom</a:t>
            </a:r>
            <a:r>
              <a:rPr lang="en-US" dirty="0" smtClean="0"/>
              <a:t> </a:t>
            </a:r>
            <a:r>
              <a:rPr lang="en-US" dirty="0" err="1" smtClean="0"/>
              <a:t>valjaka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Primena</a:t>
            </a:r>
            <a:r>
              <a:rPr lang="en-US" dirty="0" smtClean="0"/>
              <a:t> – </a:t>
            </a:r>
            <a:r>
              <a:rPr lang="en-US" dirty="0" err="1" smtClean="0"/>
              <a:t>naješće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šavne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, </a:t>
            </a:r>
            <a:r>
              <a:rPr lang="en-US" dirty="0" err="1" smtClean="0"/>
              <a:t>alternativa</a:t>
            </a:r>
            <a:r>
              <a:rPr lang="en-US" dirty="0" smtClean="0"/>
              <a:t> EPP </a:t>
            </a:r>
            <a:r>
              <a:rPr lang="en-US" dirty="0" err="1" smtClean="0"/>
              <a:t>postupku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5858" t="42781" r="22108" b="39584"/>
          <a:stretch>
            <a:fillRect/>
          </a:stretch>
        </p:blipFill>
        <p:spPr bwMode="auto">
          <a:xfrm>
            <a:off x="838200" y="4435929"/>
            <a:ext cx="7825154" cy="24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dirty="0" err="1" smtClean="0"/>
              <a:t>avarivanje</a:t>
            </a:r>
            <a:r>
              <a:rPr lang="en-US" dirty="0" smtClean="0"/>
              <a:t> </a:t>
            </a:r>
            <a:r>
              <a:rPr lang="en-US" dirty="0" err="1" smtClean="0"/>
              <a:t>plazmom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Radni gas ističe velikom brzinom kroz el.luk, stvarajući plazmu (visoko jonizovan gas)</a:t>
            </a:r>
          </a:p>
          <a:p>
            <a:r>
              <a:rPr lang="sr-Latn-CS" dirty="0" smtClean="0"/>
              <a:t>Temp.el.</a:t>
            </a:r>
          </a:p>
          <a:p>
            <a:pPr>
              <a:buNone/>
            </a:pPr>
            <a:r>
              <a:rPr lang="sr-Latn-CS" dirty="0" smtClean="0"/>
              <a:t>	luka je </a:t>
            </a:r>
          </a:p>
          <a:p>
            <a:pPr>
              <a:buNone/>
            </a:pPr>
            <a:r>
              <a:rPr lang="sr-Latn-CS" dirty="0" smtClean="0"/>
              <a:t>	20000-</a:t>
            </a:r>
          </a:p>
          <a:p>
            <a:pPr>
              <a:buNone/>
            </a:pPr>
            <a:r>
              <a:rPr lang="sr-Latn-CS" dirty="0" smtClean="0"/>
              <a:t>	30000</a:t>
            </a:r>
            <a:r>
              <a:rPr lang="sr-Latn-CS" baseline="30000" dirty="0" smtClean="0"/>
              <a:t>o</a:t>
            </a:r>
            <a:r>
              <a:rPr lang="sr-Latn-CS" dirty="0" smtClean="0"/>
              <a:t>C</a:t>
            </a:r>
          </a:p>
          <a:p>
            <a:r>
              <a:rPr lang="sr-Latn-CS" dirty="0" smtClean="0"/>
              <a:t>Srodan </a:t>
            </a:r>
          </a:p>
          <a:p>
            <a:pPr>
              <a:buNone/>
            </a:pPr>
            <a:r>
              <a:rPr lang="sr-Latn-CS" dirty="0" smtClean="0"/>
              <a:t>	postupak sa</a:t>
            </a:r>
          </a:p>
          <a:p>
            <a:pPr>
              <a:buNone/>
            </a:pPr>
            <a:r>
              <a:rPr lang="sr-Latn-CS" dirty="0" smtClean="0"/>
              <a:t>	TIG.</a:t>
            </a:r>
          </a:p>
          <a:p>
            <a:endParaRPr lang="en-US" dirty="0"/>
          </a:p>
        </p:txBody>
      </p:sp>
      <p:grpSp>
        <p:nvGrpSpPr>
          <p:cNvPr id="4" name="Group 16"/>
          <p:cNvGrpSpPr/>
          <p:nvPr/>
        </p:nvGrpSpPr>
        <p:grpSpPr>
          <a:xfrm>
            <a:off x="2819400" y="2590800"/>
            <a:ext cx="6248400" cy="4114800"/>
            <a:chOff x="2345802" y="1600200"/>
            <a:chExt cx="759299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4600" y="1600200"/>
              <a:ext cx="7239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733800" y="64770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TIG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64770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Plazma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992469"/>
              <a:ext cx="152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Osnovni materijal</a:t>
              </a:r>
              <a:endParaRPr lang="sr-Latn-C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1792069"/>
              <a:ext cx="152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Elektroda od volframa</a:t>
              </a:r>
              <a:endParaRPr lang="sr-Latn-C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8400" y="1868269"/>
              <a:ext cx="152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Zaštitni </a:t>
              </a:r>
            </a:p>
            <a:p>
              <a:pPr algn="ctr"/>
              <a:r>
                <a:rPr lang="sr-Latn-CS" dirty="0" smtClean="0"/>
                <a:t>gas</a:t>
              </a:r>
              <a:endParaRPr lang="sr-Latn-C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86800" y="2819400"/>
              <a:ext cx="10668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Zaštitni </a:t>
              </a:r>
            </a:p>
            <a:p>
              <a:pPr algn="ctr"/>
              <a:r>
                <a:rPr lang="sr-Latn-CS" dirty="0" smtClean="0"/>
                <a:t>gas</a:t>
              </a:r>
              <a:endParaRPr lang="sr-Latn-C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10600" y="1868269"/>
              <a:ext cx="9144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Radni </a:t>
              </a:r>
            </a:p>
            <a:p>
              <a:pPr algn="ctr"/>
              <a:r>
                <a:rPr lang="sr-Latn-CS" dirty="0" smtClean="0"/>
                <a:t>gas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45802" y="3657600"/>
              <a:ext cx="1311797" cy="1179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CS" dirty="0" smtClean="0"/>
            </a:p>
            <a:p>
              <a:pPr algn="ctr"/>
              <a:r>
                <a:rPr lang="sr-Latn-CS" dirty="0" smtClean="0"/>
                <a:t>Mlaznica</a:t>
              </a:r>
            </a:p>
            <a:p>
              <a:pPr algn="ctr"/>
              <a:endParaRPr lang="sr-Latn-C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86798" y="3801070"/>
              <a:ext cx="1251994" cy="1179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CS" dirty="0" smtClean="0"/>
            </a:p>
            <a:p>
              <a:pPr algn="ctr"/>
              <a:r>
                <a:rPr lang="sr-Latn-CS" dirty="0" smtClean="0"/>
                <a:t>Mlaznica</a:t>
              </a:r>
            </a:p>
            <a:p>
              <a:pPr algn="ctr"/>
              <a:endParaRPr lang="sr-Latn-C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400" y="525780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Električni luk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34398" y="4771072"/>
              <a:ext cx="1404395" cy="1887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El.luk pod dejstvom radnog gasa koji se širi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Zavarivanje trenjem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Trenje se koristi i za obezbeđenje pritiska i povišene temperature.</a:t>
            </a:r>
          </a:p>
          <a:p>
            <a:r>
              <a:rPr lang="sr-Latn-CS" dirty="0" smtClean="0"/>
              <a:t>Dovoljna je temperatura od oko 0,8T</a:t>
            </a:r>
            <a:r>
              <a:rPr lang="sr-Latn-CS" baseline="-25000" dirty="0" smtClean="0"/>
              <a:t>topljenja</a:t>
            </a:r>
            <a:r>
              <a:rPr lang="sr-Latn-CS" dirty="0" smtClean="0"/>
              <a:t>, gde je materijal razmekšan.</a:t>
            </a:r>
          </a:p>
          <a:p>
            <a:endParaRPr lang="sr-Latn-CS" dirty="0" smtClean="0"/>
          </a:p>
          <a:p>
            <a:r>
              <a:rPr lang="sr-Latn-CS" dirty="0" smtClean="0"/>
              <a:t>Postoje dva postupka:</a:t>
            </a:r>
          </a:p>
          <a:p>
            <a:pPr>
              <a:buNone/>
            </a:pPr>
            <a:r>
              <a:rPr lang="sr-Latn-CS" dirty="0" smtClean="0"/>
              <a:t>1. Konvencionalno zavarivanje trenjem</a:t>
            </a:r>
          </a:p>
          <a:p>
            <a:pPr>
              <a:buNone/>
            </a:pPr>
            <a:r>
              <a:rPr lang="sr-Latn-CS" dirty="0" smtClean="0"/>
              <a:t>2. Zavarivanje trenjem sa mešanjem</a:t>
            </a:r>
            <a:endParaRPr lang="sr-Latn-C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sr-Latn-CS" u="sng" dirty="0" smtClean="0"/>
              <a:t>Specifičnosti: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-	Koristi se prava polarnost</a:t>
            </a:r>
          </a:p>
          <a:p>
            <a:pPr>
              <a:buNone/>
            </a:pPr>
            <a:r>
              <a:rPr lang="sr-Latn-CS" dirty="0" smtClean="0"/>
              <a:t>-	Zbog visoke temperature, postupak je namenjen za zavarivanje čelika i teško topljivih materijala (legure Ti)</a:t>
            </a:r>
          </a:p>
          <a:p>
            <a:pPr>
              <a:buNone/>
            </a:pPr>
            <a:r>
              <a:rPr lang="sr-Latn-CS" dirty="0" smtClean="0"/>
              <a:t>-	Debljine materijala od malih debljina (kao TIG) do 18 mm sa I-šavom i 25 mm u jednom prolazu sa V-šavom (4 puta više od TIG-a i na nivou EPP-postupka).</a:t>
            </a:r>
          </a:p>
          <a:p>
            <a:pPr>
              <a:buFontTx/>
              <a:buChar char="-"/>
            </a:pPr>
            <a:r>
              <a:rPr lang="sr-Latn-CS" dirty="0" smtClean="0"/>
              <a:t>Moguća kombinacija sa TIG u jednom uređaju za proširenje dijapazona radnih predmeta koji se mogu zavari</a:t>
            </a:r>
            <a:r>
              <a:rPr lang="en-US" dirty="0" err="1" smtClean="0"/>
              <a:t>va</a:t>
            </a:r>
            <a:r>
              <a:rPr lang="sr-Latn-CS" dirty="0" smtClean="0"/>
              <a:t>ti.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Uzan</a:t>
            </a:r>
            <a:r>
              <a:rPr lang="en-US" dirty="0" smtClean="0"/>
              <a:t> ZUT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rezanja</a:t>
            </a:r>
            <a:r>
              <a:rPr lang="en-US" dirty="0" smtClean="0"/>
              <a:t> </a:t>
            </a:r>
            <a:r>
              <a:rPr lang="en-US" dirty="0" err="1" smtClean="0"/>
              <a:t>plazmom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Skupa</a:t>
            </a:r>
            <a:r>
              <a:rPr lang="en-US" dirty="0" smtClean="0"/>
              <a:t> </a:t>
            </a:r>
            <a:r>
              <a:rPr lang="en-US" dirty="0" err="1" smtClean="0"/>
              <a:t>oprema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 </a:t>
            </a:r>
            <a:r>
              <a:rPr lang="en-US" dirty="0" err="1" smtClean="0"/>
              <a:t>precizna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sr-Latn-C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375" t="34000" r="39375" b="21000"/>
          <a:stretch>
            <a:fillRect/>
          </a:stretch>
        </p:blipFill>
        <p:spPr bwMode="auto">
          <a:xfrm>
            <a:off x="5562600" y="2133600"/>
            <a:ext cx="3581400" cy="47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ultrazvukom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248400" cy="4876800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Generisanje toplote primenom mehaničkih vibracija ultrazvučne frekvencije (15-70kHz) i male amplitude.</a:t>
            </a:r>
          </a:p>
          <a:p>
            <a:r>
              <a:rPr lang="sr-Latn-CS" dirty="0" smtClean="0"/>
              <a:t>Delovi uređaja:</a:t>
            </a:r>
          </a:p>
          <a:p>
            <a:pPr>
              <a:buNone/>
            </a:pPr>
            <a:r>
              <a:rPr lang="sr-Latn-CS" dirty="0" smtClean="0"/>
              <a:t>1. Konvertor (ultrazvučne vibracije iz generatora pretvara u mehaničke vibracije) </a:t>
            </a:r>
          </a:p>
          <a:p>
            <a:pPr>
              <a:buNone/>
            </a:pPr>
            <a:r>
              <a:rPr lang="sr-Latn-CS" dirty="0" smtClean="0"/>
              <a:t>2. Transformator vibracija-buster (variranje amplitude vibracija)</a:t>
            </a:r>
          </a:p>
          <a:p>
            <a:pPr>
              <a:buNone/>
            </a:pPr>
            <a:r>
              <a:rPr lang="sr-Latn-CS" dirty="0" smtClean="0"/>
              <a:t>3. Sonotroda (prenos vibracija na radni predmet)</a:t>
            </a:r>
          </a:p>
          <a:p>
            <a:pPr>
              <a:buNone/>
            </a:pPr>
            <a:r>
              <a:rPr lang="sr-Latn-CS" dirty="0" smtClean="0"/>
              <a:t>4. Radni predmet</a:t>
            </a:r>
          </a:p>
          <a:p>
            <a:pPr>
              <a:buNone/>
            </a:pPr>
            <a:r>
              <a:rPr lang="sr-Latn-CS" dirty="0" smtClean="0"/>
              <a:t>5. Radni sto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Specifičnosti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Veći unos toplote na kontaktne površine nego u unutrašnjost materijala.</a:t>
            </a:r>
          </a:p>
          <a:p>
            <a:pPr>
              <a:buFontTx/>
              <a:buChar char="-"/>
            </a:pPr>
            <a:r>
              <a:rPr lang="sr-Latn-CS" dirty="0" smtClean="0"/>
              <a:t>Umereno zagrevanje, čak i ispod temperature topljenja (mogućnost zavarivanja različitih tipova polimera)</a:t>
            </a:r>
          </a:p>
          <a:p>
            <a:pPr>
              <a:buFontTx/>
              <a:buChar char="-"/>
            </a:pPr>
            <a:r>
              <a:rPr lang="sr-Latn-CS" dirty="0" smtClean="0"/>
              <a:t>Spajanje na većim udaljenostima u odnosu na mesto dejstva mehaničkih vibracija (mogućnost zavarivanja kompleksnih radnih predmeta)</a:t>
            </a:r>
            <a:endParaRPr lang="sr-Latn-C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elektronskim</a:t>
            </a:r>
            <a:r>
              <a:rPr lang="en-US" dirty="0" smtClean="0"/>
              <a:t> </a:t>
            </a:r>
            <a:r>
              <a:rPr lang="en-US" dirty="0" err="1" smtClean="0"/>
              <a:t>snopom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400800" cy="2971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Ubrzani</a:t>
            </a:r>
            <a:r>
              <a:rPr lang="en-US" dirty="0" smtClean="0"/>
              <a:t> </a:t>
            </a:r>
            <a:r>
              <a:rPr lang="en-US" dirty="0" err="1" smtClean="0"/>
              <a:t>elektroni</a:t>
            </a:r>
            <a:r>
              <a:rPr lang="en-US" dirty="0" smtClean="0"/>
              <a:t> </a:t>
            </a:r>
            <a:r>
              <a:rPr lang="en-US" dirty="0" err="1" smtClean="0"/>
              <a:t>udaraju</a:t>
            </a:r>
            <a:r>
              <a:rPr lang="en-US" dirty="0" smtClean="0"/>
              <a:t> u </a:t>
            </a:r>
            <a:r>
              <a:rPr lang="en-US" dirty="0" err="1" smtClean="0"/>
              <a:t>površinu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njihova</a:t>
            </a:r>
            <a:r>
              <a:rPr lang="en-US" dirty="0" smtClean="0"/>
              <a:t> </a:t>
            </a:r>
            <a:r>
              <a:rPr lang="en-US" dirty="0" err="1" smtClean="0"/>
              <a:t>kinetička</a:t>
            </a:r>
            <a:r>
              <a:rPr lang="en-US" dirty="0" smtClean="0"/>
              <a:t> </a:t>
            </a:r>
            <a:r>
              <a:rPr lang="en-US" dirty="0" err="1" smtClean="0"/>
              <a:t>energija</a:t>
            </a:r>
            <a:r>
              <a:rPr lang="en-US" dirty="0" smtClean="0"/>
              <a:t> se </a:t>
            </a:r>
            <a:r>
              <a:rPr lang="en-US" dirty="0" err="1" smtClean="0"/>
              <a:t>pretvara</a:t>
            </a:r>
            <a:r>
              <a:rPr lang="en-US" dirty="0" smtClean="0"/>
              <a:t> u </a:t>
            </a:r>
            <a:r>
              <a:rPr lang="en-US" dirty="0" err="1" smtClean="0"/>
              <a:t>toplotu</a:t>
            </a:r>
            <a:r>
              <a:rPr lang="en-US" dirty="0" smtClean="0"/>
              <a:t> (5-6000</a:t>
            </a:r>
            <a:r>
              <a:rPr lang="en-US" baseline="30000" dirty="0" smtClean="0"/>
              <a:t>o</a:t>
            </a:r>
            <a:r>
              <a:rPr lang="en-US" dirty="0" smtClean="0"/>
              <a:t>C).</a:t>
            </a:r>
          </a:p>
          <a:p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je </a:t>
            </a:r>
            <a:r>
              <a:rPr lang="en-US" dirty="0" err="1" smtClean="0"/>
              <a:t>izuzetno</a:t>
            </a:r>
            <a:r>
              <a:rPr lang="en-US" dirty="0" smtClean="0"/>
              <a:t> </a:t>
            </a:r>
            <a:r>
              <a:rPr lang="en-US" dirty="0" err="1" smtClean="0"/>
              <a:t>fokusiran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826" y="0"/>
            <a:ext cx="24191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2" y="5105400"/>
            <a:ext cx="27384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000">
            <a:off x="2524801" y="4837739"/>
            <a:ext cx="3407007" cy="138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000">
            <a:off x="2592838" y="6120408"/>
            <a:ext cx="3604688" cy="55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preseka</a:t>
            </a:r>
            <a:r>
              <a:rPr lang="en-US" dirty="0" smtClean="0"/>
              <a:t> do 50 mm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zakošenja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ZUT je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uzan</a:t>
            </a:r>
            <a:r>
              <a:rPr lang="en-US" dirty="0" smtClean="0"/>
              <a:t>, </a:t>
            </a:r>
            <a:r>
              <a:rPr lang="en-US" dirty="0" err="1" smtClean="0"/>
              <a:t>vrhunski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zavara</a:t>
            </a:r>
            <a:endParaRPr lang="en-U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topljivih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(W, </a:t>
            </a:r>
            <a:r>
              <a:rPr lang="en-US" dirty="0" err="1" smtClean="0"/>
              <a:t>Nb</a:t>
            </a:r>
            <a:r>
              <a:rPr lang="en-US" dirty="0" smtClean="0"/>
              <a:t>, V, </a:t>
            </a:r>
            <a:r>
              <a:rPr lang="en-US" dirty="0" err="1" smtClean="0"/>
              <a:t>Zr</a:t>
            </a:r>
            <a:r>
              <a:rPr lang="en-US" dirty="0" smtClean="0"/>
              <a:t>,…), a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laki</a:t>
            </a:r>
            <a:r>
              <a:rPr lang="en-US" dirty="0" smtClean="0"/>
              <a:t> </a:t>
            </a:r>
            <a:r>
              <a:rPr lang="en-US" dirty="0" err="1" smtClean="0"/>
              <a:t>metali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Potreban</a:t>
            </a:r>
            <a:r>
              <a:rPr lang="en-US" dirty="0" smtClean="0"/>
              <a:t> </a:t>
            </a:r>
            <a:r>
              <a:rPr lang="en-US" dirty="0" err="1" smtClean="0"/>
              <a:t>vakuum</a:t>
            </a:r>
            <a:r>
              <a:rPr lang="en-US" dirty="0" smtClean="0"/>
              <a:t> 10</a:t>
            </a:r>
            <a:r>
              <a:rPr lang="en-US" baseline="30000" dirty="0" smtClean="0"/>
              <a:t>-4</a:t>
            </a:r>
            <a:r>
              <a:rPr lang="en-US" dirty="0" smtClean="0"/>
              <a:t> – 10</a:t>
            </a:r>
            <a:r>
              <a:rPr lang="en-US" baseline="30000" dirty="0" smtClean="0"/>
              <a:t>-6</a:t>
            </a:r>
            <a:r>
              <a:rPr lang="en-US" dirty="0" smtClean="0"/>
              <a:t> mbar – </a:t>
            </a:r>
            <a:r>
              <a:rPr lang="en-US" dirty="0" err="1" smtClean="0"/>
              <a:t>zavarivanje</a:t>
            </a:r>
            <a:r>
              <a:rPr lang="en-US" dirty="0" smtClean="0"/>
              <a:t> u </a:t>
            </a:r>
            <a:r>
              <a:rPr lang="en-US" dirty="0" err="1" smtClean="0"/>
              <a:t>vakuumskim</a:t>
            </a:r>
            <a:r>
              <a:rPr lang="en-US" dirty="0" smtClean="0"/>
              <a:t> </a:t>
            </a:r>
            <a:r>
              <a:rPr lang="en-US" dirty="0" err="1" smtClean="0"/>
              <a:t>komorama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ograničava</a:t>
            </a:r>
            <a:r>
              <a:rPr lang="en-US" dirty="0" smtClean="0"/>
              <a:t> </a:t>
            </a:r>
            <a:r>
              <a:rPr lang="en-US" dirty="0" err="1" smtClean="0"/>
              <a:t>dimenzije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laserom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Usmerena</a:t>
            </a:r>
            <a:r>
              <a:rPr lang="en-US" dirty="0" smtClean="0"/>
              <a:t> </a:t>
            </a:r>
            <a:r>
              <a:rPr lang="en-US" dirty="0" err="1" smtClean="0"/>
              <a:t>monohromatska</a:t>
            </a:r>
            <a:r>
              <a:rPr lang="en-US" dirty="0" smtClean="0"/>
              <a:t> </a:t>
            </a:r>
            <a:r>
              <a:rPr lang="en-US" dirty="0" err="1" smtClean="0"/>
              <a:t>svetlost</a:t>
            </a:r>
            <a:endParaRPr lang="en-US" dirty="0" smtClean="0"/>
          </a:p>
          <a:p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uporediti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zavarivanjem</a:t>
            </a:r>
            <a:r>
              <a:rPr lang="en-US" dirty="0" smtClean="0"/>
              <a:t> </a:t>
            </a:r>
            <a:r>
              <a:rPr lang="en-US" dirty="0" err="1" smtClean="0"/>
              <a:t>elektronskim</a:t>
            </a:r>
            <a:r>
              <a:rPr lang="en-US" dirty="0" smtClean="0"/>
              <a:t> </a:t>
            </a:r>
            <a:r>
              <a:rPr lang="en-US" dirty="0" err="1" smtClean="0"/>
              <a:t>snopom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zavaruje</a:t>
            </a:r>
            <a:r>
              <a:rPr lang="en-US" dirty="0" smtClean="0"/>
              <a:t> u </a:t>
            </a:r>
            <a:r>
              <a:rPr lang="en-US" dirty="0" err="1" smtClean="0"/>
              <a:t>vakuumu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5051" t="29167" r="12738" b="18750"/>
          <a:stretch>
            <a:fillRect/>
          </a:stretch>
        </p:blipFill>
        <p:spPr bwMode="auto">
          <a:xfrm>
            <a:off x="4114800" y="2057400"/>
            <a:ext cx="48615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67200" y="2362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507468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ogledalo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1148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l</a:t>
            </a:r>
            <a:r>
              <a:rPr lang="en-US" dirty="0" err="1" smtClean="0"/>
              <a:t>aserski</a:t>
            </a:r>
            <a:r>
              <a:rPr lang="en-US" dirty="0" smtClean="0"/>
              <a:t> </a:t>
            </a:r>
            <a:r>
              <a:rPr lang="en-US" dirty="0" err="1" smtClean="0"/>
              <a:t>zrak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528846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r</a:t>
            </a:r>
            <a:r>
              <a:rPr lang="en-US" sz="1600" dirty="0" err="1" smtClean="0"/>
              <a:t>adni</a:t>
            </a:r>
            <a:r>
              <a:rPr lang="en-US" sz="1600" dirty="0" smtClean="0"/>
              <a:t> </a:t>
            </a:r>
            <a:r>
              <a:rPr lang="en-US" sz="1600" dirty="0" err="1" smtClean="0"/>
              <a:t>sto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49530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valjak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43434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opruga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4888468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č</a:t>
            </a:r>
            <a:r>
              <a:rPr lang="en-US" dirty="0" err="1" smtClean="0"/>
              <a:t>elik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5528846"/>
            <a:ext cx="16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Leg.aluminijuma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5943600"/>
            <a:ext cx="2362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Kretanje</a:t>
            </a:r>
            <a:r>
              <a:rPr lang="en-US" sz="1600" dirty="0" smtClean="0"/>
              <a:t> </a:t>
            </a:r>
            <a:r>
              <a:rPr lang="en-US" sz="1600" dirty="0" err="1" smtClean="0"/>
              <a:t>radnog</a:t>
            </a:r>
            <a:r>
              <a:rPr lang="en-US" sz="1600" dirty="0" smtClean="0"/>
              <a:t> </a:t>
            </a:r>
            <a:r>
              <a:rPr lang="en-US" sz="1600" dirty="0" err="1" smtClean="0"/>
              <a:t>stola</a:t>
            </a:r>
            <a:endParaRPr lang="en-US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Koriste</a:t>
            </a:r>
            <a:r>
              <a:rPr lang="en-US" dirty="0" smtClean="0"/>
              <a:t> se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laseri</a:t>
            </a:r>
            <a:r>
              <a:rPr lang="en-US" dirty="0" smtClean="0"/>
              <a:t>, </a:t>
            </a:r>
            <a:r>
              <a:rPr lang="en-US" dirty="0" err="1" smtClean="0"/>
              <a:t>NdYAG</a:t>
            </a:r>
            <a:r>
              <a:rPr lang="en-US" dirty="0" smtClean="0"/>
              <a:t>, </a:t>
            </a:r>
            <a:r>
              <a:rPr lang="en-US" dirty="0" err="1" smtClean="0"/>
              <a:t>rubinovi</a:t>
            </a:r>
            <a:r>
              <a:rPr lang="en-US" dirty="0" smtClean="0"/>
              <a:t>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Debljine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0,2 do 50 mm </a:t>
            </a:r>
            <a:r>
              <a:rPr lang="en-US" dirty="0" err="1" smtClean="0"/>
              <a:t>čelika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Prečnik</a:t>
            </a:r>
            <a:r>
              <a:rPr lang="en-US" dirty="0" smtClean="0"/>
              <a:t> </a:t>
            </a:r>
            <a:r>
              <a:rPr lang="en-US" dirty="0" err="1" smtClean="0"/>
              <a:t>tačke</a:t>
            </a:r>
            <a:r>
              <a:rPr lang="en-US" dirty="0" smtClean="0"/>
              <a:t> 0,2 do 13 mm</a:t>
            </a:r>
          </a:p>
          <a:p>
            <a:pPr>
              <a:buFontTx/>
              <a:buChar char="-"/>
            </a:pPr>
            <a:r>
              <a:rPr lang="en-US" dirty="0" err="1" smtClean="0"/>
              <a:t>Širok</a:t>
            </a:r>
            <a:r>
              <a:rPr lang="en-US" dirty="0" smtClean="0"/>
              <a:t> </a:t>
            </a:r>
            <a:r>
              <a:rPr lang="en-US" dirty="0" err="1" smtClean="0"/>
              <a:t>dijapazon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: </a:t>
            </a:r>
            <a:r>
              <a:rPr lang="en-US" dirty="0" err="1" smtClean="0"/>
              <a:t>čelici</a:t>
            </a:r>
            <a:r>
              <a:rPr lang="en-US" dirty="0" smtClean="0"/>
              <a:t>, </a:t>
            </a:r>
            <a:r>
              <a:rPr lang="en-US" dirty="0" err="1" smtClean="0"/>
              <a:t>leg.Al</a:t>
            </a:r>
            <a:r>
              <a:rPr lang="en-US" dirty="0" smtClean="0"/>
              <a:t>, Ti, Cu,…</a:t>
            </a:r>
          </a:p>
          <a:p>
            <a:pPr>
              <a:buFontTx/>
              <a:buChar char="-"/>
            </a:pPr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, </a:t>
            </a:r>
            <a:r>
              <a:rPr lang="en-US" dirty="0" err="1" smtClean="0"/>
              <a:t>jeftiniji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pogodniji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radne</a:t>
            </a:r>
            <a:r>
              <a:rPr lang="en-US" dirty="0" smtClean="0"/>
              <a:t> </a:t>
            </a:r>
            <a:r>
              <a:rPr lang="en-US" dirty="0" err="1" smtClean="0"/>
              <a:t>predmete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zav.elektronskim</a:t>
            </a:r>
            <a:r>
              <a:rPr lang="en-US" dirty="0" smtClean="0"/>
              <a:t> </a:t>
            </a:r>
            <a:r>
              <a:rPr lang="en-US" dirty="0" err="1" smtClean="0"/>
              <a:t>snopom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Visok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automatizacije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Konvencionalno zavarivanje trenjem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Koristi se međusobno rotaciono kretanje osnovnog materijala (500-1500 o/min) uz aksijalni pritisak.</a:t>
            </a:r>
          </a:p>
          <a:p>
            <a:r>
              <a:rPr lang="sr-Latn-CS" dirty="0" smtClean="0"/>
              <a:t>Postoje dve aksijalne sile: F</a:t>
            </a:r>
            <a:r>
              <a:rPr lang="sr-Latn-CS" baseline="-25000" dirty="0" smtClean="0"/>
              <a:t>1</a:t>
            </a:r>
            <a:r>
              <a:rPr lang="sr-Latn-CS" dirty="0" smtClean="0"/>
              <a:t> koja uz rotaciju izaziva zagrevanje i F</a:t>
            </a:r>
            <a:r>
              <a:rPr lang="sr-Latn-CS" baseline="-25000" dirty="0" smtClean="0"/>
              <a:t>2</a:t>
            </a:r>
            <a:r>
              <a:rPr lang="sr-Latn-CS" dirty="0" smtClean="0"/>
              <a:t> koja vrši dodatni pritisak i zavarivanje.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5662" y="4648148"/>
            <a:ext cx="4257033" cy="17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1146823" y="6379101"/>
            <a:ext cx="2346206" cy="45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184560"/>
            <a:ext cx="3048000" cy="26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sr-Latn-CS" u="sng" dirty="0" smtClean="0"/>
              <a:t>Primena i specifičnosti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Mogućnost zavarivanja različitih vrsta čelika, leg.Cu, Al, kao i ostvarivanje raznorodnih spojeva: leg.Al sa Cu, brzorezni čelik sa ugljeninim čelikom,...</a:t>
            </a:r>
          </a:p>
          <a:p>
            <a:pPr>
              <a:buFontTx/>
              <a:buChar char="-"/>
            </a:pPr>
            <a:r>
              <a:rPr lang="sr-Latn-CS" dirty="0" smtClean="0"/>
              <a:t>Visoka produktivnost</a:t>
            </a:r>
          </a:p>
          <a:p>
            <a:pPr>
              <a:buFontTx/>
              <a:buChar char="-"/>
            </a:pPr>
            <a:r>
              <a:rPr lang="sr-Latn-CS" dirty="0" smtClean="0"/>
              <a:t>Ograničenje u obliku radnog predmeta</a:t>
            </a:r>
          </a:p>
          <a:p>
            <a:pPr>
              <a:buFontTx/>
              <a:buChar char="-"/>
            </a:pPr>
            <a:r>
              <a:rPr lang="sr-Latn-CS" dirty="0" smtClean="0"/>
              <a:t>Nemoguć rad na </a:t>
            </a:r>
            <a:r>
              <a:rPr lang="sr-Latn-CS" dirty="0" smtClean="0"/>
              <a:t>terenu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Alternativa</a:t>
            </a:r>
            <a:r>
              <a:rPr lang="en-US" dirty="0" smtClean="0"/>
              <a:t> </a:t>
            </a:r>
            <a:r>
              <a:rPr lang="en-US" dirty="0" err="1" smtClean="0"/>
              <a:t>el.otp.zav.varničenjem</a:t>
            </a:r>
            <a:r>
              <a:rPr lang="en-US" dirty="0" smtClean="0"/>
              <a:t>,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manju</a:t>
            </a:r>
            <a:r>
              <a:rPr lang="en-US" dirty="0" smtClean="0"/>
              <a:t> </a:t>
            </a:r>
            <a:r>
              <a:rPr lang="en-US" dirty="0" err="1" smtClean="0"/>
              <a:t>brzinu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lakšu</a:t>
            </a:r>
            <a:r>
              <a:rPr lang="en-US" dirty="0" smtClean="0"/>
              <a:t> </a:t>
            </a:r>
            <a:r>
              <a:rPr lang="en-US" dirty="0" err="1" smtClean="0"/>
              <a:t>kontrolu</a:t>
            </a:r>
            <a:r>
              <a:rPr lang="en-US" dirty="0" smtClean="0"/>
              <a:t> </a:t>
            </a:r>
            <a:r>
              <a:rPr lang="en-US" dirty="0" err="1" smtClean="0"/>
              <a:t>parametara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87038"/>
            <a:ext cx="4800600" cy="39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ZTM je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,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alatom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tečenje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mešanje</a:t>
            </a:r>
            <a:r>
              <a:rPr lang="en-US" dirty="0" smtClean="0"/>
              <a:t> OM.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Latn-CS" dirty="0" smtClean="0"/>
              <a:t>Zavarivanje trenjem sa mešanjem</a:t>
            </a:r>
            <a:endParaRPr lang="sr-Latn-C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981684"/>
            <a:ext cx="4343400" cy="28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563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447800" y="4038600"/>
            <a:ext cx="266700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>
                <a:solidFill>
                  <a:sysClr val="windowText" lastClr="000000"/>
                </a:solidFill>
              </a:rPr>
              <a:t>Izlazna rupa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133600" y="228600"/>
            <a:ext cx="266700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>
                <a:solidFill>
                  <a:sysClr val="windowText" lastClr="000000"/>
                </a:solidFill>
              </a:rPr>
              <a:t>Popunjena ulazna rupa</a:t>
            </a:r>
          </a:p>
        </p:txBody>
      </p:sp>
      <p:sp>
        <p:nvSpPr>
          <p:cNvPr id="7" name="Right Arrow 6"/>
          <p:cNvSpPr/>
          <p:nvPr/>
        </p:nvSpPr>
        <p:spPr>
          <a:xfrm rot="5580212">
            <a:off x="5361763" y="1634150"/>
            <a:ext cx="2751217" cy="282769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>
                <a:solidFill>
                  <a:sysClr val="windowText" lastClr="000000"/>
                </a:solidFill>
              </a:rPr>
              <a:t>Smer zavari-vanja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Mešanje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(transport) </a:t>
            </a:r>
            <a:r>
              <a:rPr lang="en-US" dirty="0" err="1" smtClean="0"/>
              <a:t>materijala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57400"/>
            <a:ext cx="819614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2362200"/>
            <a:ext cx="8839200" cy="4343400"/>
            <a:chOff x="152400" y="1219200"/>
            <a:chExt cx="8839200" cy="4419600"/>
          </a:xfrm>
        </p:grpSpPr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2400" y="4038600"/>
              <a:ext cx="8839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04800" y="1219200"/>
              <a:ext cx="518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Geometrija</a:t>
            </a:r>
            <a:r>
              <a:rPr lang="en-US" u="sng" dirty="0" smtClean="0"/>
              <a:t> </a:t>
            </a:r>
            <a:r>
              <a:rPr lang="en-US" u="sng" dirty="0" err="1" smtClean="0"/>
              <a:t>alata</a:t>
            </a:r>
            <a:r>
              <a:rPr lang="en-US" u="sng" dirty="0" smtClean="0"/>
              <a:t> </a:t>
            </a:r>
            <a:r>
              <a:rPr lang="en-US" u="sng" dirty="0" err="1" smtClean="0"/>
              <a:t>podrazumeva</a:t>
            </a:r>
            <a:r>
              <a:rPr lang="en-US" u="sng" dirty="0" smtClean="0"/>
              <a:t> </a:t>
            </a:r>
            <a:r>
              <a:rPr lang="en-US" u="sng" dirty="0" err="1" smtClean="0"/>
              <a:t>geometriju</a:t>
            </a:r>
            <a:r>
              <a:rPr lang="en-US" u="sng" dirty="0" smtClean="0"/>
              <a:t> </a:t>
            </a:r>
            <a:r>
              <a:rPr lang="en-US" u="sng" dirty="0" err="1" smtClean="0"/>
              <a:t>trna</a:t>
            </a:r>
            <a:r>
              <a:rPr lang="en-US" u="sng" dirty="0" smtClean="0"/>
              <a:t> </a:t>
            </a:r>
            <a:r>
              <a:rPr lang="en-US" u="sng" dirty="0" err="1" smtClean="0"/>
              <a:t>i</a:t>
            </a:r>
            <a:r>
              <a:rPr lang="en-US" u="sng" dirty="0" smtClean="0"/>
              <a:t> </a:t>
            </a:r>
            <a:r>
              <a:rPr lang="en-US" u="sng" dirty="0" err="1" smtClean="0"/>
              <a:t>čela</a:t>
            </a:r>
            <a:r>
              <a:rPr lang="en-US" u="sng" dirty="0" smtClean="0"/>
              <a:t> </a:t>
            </a:r>
            <a:r>
              <a:rPr lang="en-US" u="sng" dirty="0" err="1" smtClean="0"/>
              <a:t>alata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1) </a:t>
            </a:r>
            <a:r>
              <a:rPr lang="sr-Latn-CS" u="sng" dirty="0" smtClean="0"/>
              <a:t>Geometrija trna alata</a:t>
            </a:r>
            <a:r>
              <a:rPr lang="sr-Latn-CS" dirty="0" smtClean="0"/>
              <a:t>: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876550"/>
            <a:ext cx="8305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982</Words>
  <Application>Microsoft Office PowerPoint</Application>
  <PresentationFormat>On-screen Show (4:3)</PresentationFormat>
  <Paragraphs>192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Tehnologija zavarivanja</vt:lpstr>
      <vt:lpstr>Specijalni postupci zavarivanja</vt:lpstr>
      <vt:lpstr>Zavarivanje trenjem</vt:lpstr>
      <vt:lpstr>Konvencionalno zavarivanje trenjem</vt:lpstr>
      <vt:lpstr>Slide 5</vt:lpstr>
      <vt:lpstr>Zavarivanje trenjem sa mešanjem</vt:lpstr>
      <vt:lpstr>Slide 7</vt:lpstr>
      <vt:lpstr>Slide 8</vt:lpstr>
      <vt:lpstr>Slide 9</vt:lpstr>
      <vt:lpstr>Slide 10</vt:lpstr>
      <vt:lpstr>Slide 11</vt:lpstr>
      <vt:lpstr>Slide 12</vt:lpstr>
      <vt:lpstr>Mikrostruktura zavarenog spoja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Kovačko zavarivanje</vt:lpstr>
      <vt:lpstr>Zavarivanje pod troskom</vt:lpstr>
      <vt:lpstr>Slide 25</vt:lpstr>
      <vt:lpstr>Aluminotermijsko zavarivanje</vt:lpstr>
      <vt:lpstr>Livačko zavarivanje</vt:lpstr>
      <vt:lpstr>Zavarivanje električnom indukcijom</vt:lpstr>
      <vt:lpstr>Zavarivanje plazmom</vt:lpstr>
      <vt:lpstr>Slide 30</vt:lpstr>
      <vt:lpstr>Zavarivanje ultrazvukom</vt:lpstr>
      <vt:lpstr>Slide 32</vt:lpstr>
      <vt:lpstr>Zavarivanje elektronskim snopom</vt:lpstr>
      <vt:lpstr>Slide 34</vt:lpstr>
      <vt:lpstr>Zavarivanje laserom</vt:lpstr>
      <vt:lpstr>Slide 36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sebastijan</cp:lastModifiedBy>
  <cp:revision>41</cp:revision>
  <dcterms:created xsi:type="dcterms:W3CDTF">2006-08-16T00:00:00Z</dcterms:created>
  <dcterms:modified xsi:type="dcterms:W3CDTF">2014-04-08T12:41:43Z</dcterms:modified>
</cp:coreProperties>
</file>